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703" r:id="rId2"/>
    <p:sldId id="710" r:id="rId3"/>
    <p:sldId id="647" r:id="rId4"/>
    <p:sldId id="258" r:id="rId5"/>
    <p:sldId id="262" r:id="rId6"/>
    <p:sldId id="260" r:id="rId7"/>
    <p:sldId id="257" r:id="rId8"/>
    <p:sldId id="259" r:id="rId9"/>
    <p:sldId id="261" r:id="rId10"/>
    <p:sldId id="64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3"/>
    <p:restoredTop sz="96197"/>
  </p:normalViewPr>
  <p:slideViewPr>
    <p:cSldViewPr snapToGrid="0" snapToObjects="1">
      <p:cViewPr varScale="1">
        <p:scale>
          <a:sx n="118" d="100"/>
          <a:sy n="118" d="100"/>
        </p:scale>
        <p:origin x="232" y="3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8A9C7-D86E-0B49-87E2-B2F7DAECC0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16255F-4974-534A-B957-1B07AF7387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33D967-83E4-9B44-B9ED-20AFCA999B2F}"/>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499A55D8-B2BF-244B-9459-17286C3080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3631B8-6BDF-3549-A6FA-0311B879FC9A}"/>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389338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A35B8-F23D-3945-B590-FBDD36AE30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E6C41A-1298-BB44-9B97-76C75ACA33D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44CBE8-0650-2948-946D-78FBAFA9F4B2}"/>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3191A99F-65C1-3F46-B2E6-B5FE4A2ED8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03BE01-B5D6-4643-BE1D-D0EF8B5B2007}"/>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1446105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BC2CCD-9AA0-394A-A098-4F185E8AE0B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4CD425-6C82-404F-918A-F919B1070F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FF52D4-40A3-CE43-B711-393C381C44DC}"/>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C4C2A2F5-42B5-2A4E-A5D8-5649C9D137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FB9FAD-9159-7C4C-BE95-448316A4F33A}"/>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102270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E908E-44D9-3840-B7B5-C28D0313E9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952F4F-DDEF-3543-8957-B0F467F9A0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329235-6152-A641-B917-D176794738F3}"/>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534FE9E4-C49D-434D-9EF4-B9C5E53912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AD4D82-7CA3-B143-AA28-BA0691090E2D}"/>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230843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5D173-7ADE-BC47-A547-B7E6ED3DF5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C390FFE-3214-5942-A04B-5E362C006A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C39BAB-943E-CA49-8899-D7F18815AB49}"/>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341F67C5-0A20-4145-90CC-630F03842E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814884-7500-2546-8C2B-66F6AD56F55A}"/>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2785632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AABD7-2CEB-D246-9FF3-97B187007B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95DFA4-BFA7-1A4F-83AE-8CF2D35CDC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0C97C9-C1A5-464B-A047-D63FA3580E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175148-A1DD-454E-A4E3-E4E1D2D09221}"/>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6" name="Footer Placeholder 5">
            <a:extLst>
              <a:ext uri="{FF2B5EF4-FFF2-40B4-BE49-F238E27FC236}">
                <a16:creationId xmlns:a16="http://schemas.microsoft.com/office/drawing/2014/main" id="{DC4732C5-269C-9148-91B2-D0C5981C37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48B6C5-85FD-704E-A69D-62A379B8EBCF}"/>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33233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F47BC-B49B-8443-BFCB-96F93F9C18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AC9467-6819-694A-AB4B-3B88B671B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A45FF1-7E6D-B24E-AC5F-CEF347E0FC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3F4A94-36AE-154E-9AA3-7981A9A595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1BBF06-FC55-9C4C-AEFA-87C50DD7B1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707910-E76E-B54B-92E1-FE7AA778CA34}"/>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8" name="Footer Placeholder 7">
            <a:extLst>
              <a:ext uri="{FF2B5EF4-FFF2-40B4-BE49-F238E27FC236}">
                <a16:creationId xmlns:a16="http://schemas.microsoft.com/office/drawing/2014/main" id="{966E6FA7-5D43-3841-8918-754D4F47D5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409087-309E-CC42-9A7C-8141FB3B297D}"/>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284538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D7703-9AE7-9E4B-828C-8337A22A36C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F0D541-F7FD-3C43-A909-7AD3A3B6B1E3}"/>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4" name="Footer Placeholder 3">
            <a:extLst>
              <a:ext uri="{FF2B5EF4-FFF2-40B4-BE49-F238E27FC236}">
                <a16:creationId xmlns:a16="http://schemas.microsoft.com/office/drawing/2014/main" id="{191D3280-86D5-4646-B7C6-8911FD0BDD3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90077C-2CD2-0F49-9871-C37173514A25}"/>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379147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CB4AA9-AE2D-3841-815A-1985BA2FDF06}"/>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3" name="Footer Placeholder 2">
            <a:extLst>
              <a:ext uri="{FF2B5EF4-FFF2-40B4-BE49-F238E27FC236}">
                <a16:creationId xmlns:a16="http://schemas.microsoft.com/office/drawing/2014/main" id="{5719F121-A38D-4D4C-9D83-0845229D77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0367C5D-554A-3E44-9ECF-D1B64D8535D7}"/>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159145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6B03A-EBF8-F34A-BD53-7C564D0090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F367FA7-5A35-1E47-B00F-3AAF545AF7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A2DA59-D3B0-E44B-A3A8-F5AB41C718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A85BE5-7E07-B944-8D05-6CDB2E5E1E5F}"/>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6" name="Footer Placeholder 5">
            <a:extLst>
              <a:ext uri="{FF2B5EF4-FFF2-40B4-BE49-F238E27FC236}">
                <a16:creationId xmlns:a16="http://schemas.microsoft.com/office/drawing/2014/main" id="{B63B5955-D1CD-D944-B341-A05E9E7177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6EF34B-68EA-664A-BA30-B3AC7D3BDD1B}"/>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2602402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6A944-53BA-9F48-856D-3A31BD0889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2DF64A-1634-8447-B4BE-0282FAAF62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5D8113-AE14-6740-AC9C-8024C94364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23C4D3-B977-9A45-8F9C-910A96AEC826}"/>
              </a:ext>
            </a:extLst>
          </p:cNvPr>
          <p:cNvSpPr>
            <a:spLocks noGrp="1"/>
          </p:cNvSpPr>
          <p:nvPr>
            <p:ph type="dt" sz="half" idx="10"/>
          </p:nvPr>
        </p:nvSpPr>
        <p:spPr/>
        <p:txBody>
          <a:bodyPr/>
          <a:lstStyle/>
          <a:p>
            <a:fld id="{491848AD-1F25-9D43-8201-D348B221A9D3}" type="datetimeFigureOut">
              <a:rPr lang="en-US" smtClean="0"/>
              <a:t>1/12/23</a:t>
            </a:fld>
            <a:endParaRPr lang="en-US"/>
          </a:p>
        </p:txBody>
      </p:sp>
      <p:sp>
        <p:nvSpPr>
          <p:cNvPr id="6" name="Footer Placeholder 5">
            <a:extLst>
              <a:ext uri="{FF2B5EF4-FFF2-40B4-BE49-F238E27FC236}">
                <a16:creationId xmlns:a16="http://schemas.microsoft.com/office/drawing/2014/main" id="{A959BA03-22BC-844E-9140-7F21966D5B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3B1BA4-EA5C-E442-9FE4-F7AA5AE45957}"/>
              </a:ext>
            </a:extLst>
          </p:cNvPr>
          <p:cNvSpPr>
            <a:spLocks noGrp="1"/>
          </p:cNvSpPr>
          <p:nvPr>
            <p:ph type="sldNum" sz="quarter" idx="12"/>
          </p:nvPr>
        </p:nvSpPr>
        <p:spPr/>
        <p:txBody>
          <a:bodyPr/>
          <a:lstStyle/>
          <a:p>
            <a:fld id="{2769D8F9-055A-0144-81E3-67C3EE11884A}" type="slidenum">
              <a:rPr lang="en-US" smtClean="0"/>
              <a:t>‹#›</a:t>
            </a:fld>
            <a:endParaRPr lang="en-US"/>
          </a:p>
        </p:txBody>
      </p:sp>
    </p:spTree>
    <p:extLst>
      <p:ext uri="{BB962C8B-B14F-4D97-AF65-F5344CB8AC3E}">
        <p14:creationId xmlns:p14="http://schemas.microsoft.com/office/powerpoint/2010/main" val="1161907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F5D4BC-7351-B648-B7E0-C1F654ED88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5E19A13-FC1B-8A49-B1B1-20F6F23E7C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D60678-A744-304C-A7B6-4C876402A1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1848AD-1F25-9D43-8201-D348B221A9D3}" type="datetimeFigureOut">
              <a:rPr lang="en-US" smtClean="0"/>
              <a:t>1/12/23</a:t>
            </a:fld>
            <a:endParaRPr lang="en-US"/>
          </a:p>
        </p:txBody>
      </p:sp>
      <p:sp>
        <p:nvSpPr>
          <p:cNvPr id="5" name="Footer Placeholder 4">
            <a:extLst>
              <a:ext uri="{FF2B5EF4-FFF2-40B4-BE49-F238E27FC236}">
                <a16:creationId xmlns:a16="http://schemas.microsoft.com/office/drawing/2014/main" id="{BDC60467-B479-8D46-9530-BB3EF4D27F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F6ADDFF-8930-E248-97FA-BC0233B528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9D8F9-055A-0144-81E3-67C3EE11884A}" type="slidenum">
              <a:rPr lang="en-US" smtClean="0"/>
              <a:t>‹#›</a:t>
            </a:fld>
            <a:endParaRPr lang="en-US"/>
          </a:p>
        </p:txBody>
      </p:sp>
    </p:spTree>
    <p:extLst>
      <p:ext uri="{BB962C8B-B14F-4D97-AF65-F5344CB8AC3E}">
        <p14:creationId xmlns:p14="http://schemas.microsoft.com/office/powerpoint/2010/main" val="1289898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megan@devotedcreations.com"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E2615-6557-3C4B-914D-E61A8AE2E236}"/>
              </a:ext>
            </a:extLst>
          </p:cNvPr>
          <p:cNvSpPr>
            <a:spLocks noGrp="1"/>
          </p:cNvSpPr>
          <p:nvPr>
            <p:ph type="ctrTitle"/>
          </p:nvPr>
        </p:nvSpPr>
        <p:spPr>
          <a:xfrm>
            <a:off x="762000" y="729673"/>
            <a:ext cx="10668000" cy="2387600"/>
          </a:xfrm>
        </p:spPr>
        <p:txBody>
          <a:bodyPr anchor="ctr">
            <a:normAutofit fontScale="90000"/>
          </a:bodyPr>
          <a:lstStyle/>
          <a:p>
            <a:r>
              <a:rPr lang="en-US" sz="16600" dirty="0">
                <a:solidFill>
                  <a:srgbClr val="FF40FF"/>
                </a:solidFill>
                <a:latin typeface="Rastanty Cortez" panose="02000506000000020003" pitchFamily="2" charset="77"/>
              </a:rPr>
              <a:t>Asking for the Sale</a:t>
            </a:r>
          </a:p>
        </p:txBody>
      </p:sp>
      <p:sp>
        <p:nvSpPr>
          <p:cNvPr id="3" name="Subtitle 2">
            <a:extLst>
              <a:ext uri="{FF2B5EF4-FFF2-40B4-BE49-F238E27FC236}">
                <a16:creationId xmlns:a16="http://schemas.microsoft.com/office/drawing/2014/main" id="{BE0236BD-05D6-9744-B0B7-A1D2BAC0C1B1}"/>
              </a:ext>
            </a:extLst>
          </p:cNvPr>
          <p:cNvSpPr>
            <a:spLocks noGrp="1"/>
          </p:cNvSpPr>
          <p:nvPr>
            <p:ph type="subTitle" idx="1"/>
          </p:nvPr>
        </p:nvSpPr>
        <p:spPr>
          <a:xfrm>
            <a:off x="4073237" y="3429000"/>
            <a:ext cx="6594763" cy="1655762"/>
          </a:xfrm>
        </p:spPr>
        <p:txBody>
          <a:bodyPr>
            <a:normAutofit fontScale="92500" lnSpcReduction="10000"/>
          </a:bodyPr>
          <a:lstStyle/>
          <a:p>
            <a:r>
              <a:rPr lang="en-US" dirty="0">
                <a:latin typeface="Bodoni 72 Book" pitchFamily="2" charset="0"/>
              </a:rPr>
              <a:t>NEW HIRE TRAINING SERIES</a:t>
            </a:r>
          </a:p>
          <a:p>
            <a:r>
              <a:rPr lang="en-US" dirty="0">
                <a:latin typeface="Bodoni 72 Book" pitchFamily="2" charset="0"/>
              </a:rPr>
              <a:t>PART 4</a:t>
            </a:r>
          </a:p>
          <a:p>
            <a:r>
              <a:rPr lang="en-US" dirty="0">
                <a:latin typeface="Bodoni 72 Book" pitchFamily="2" charset="0"/>
              </a:rPr>
              <a:t>DEVOTED CREATIONS</a:t>
            </a:r>
          </a:p>
          <a:p>
            <a:r>
              <a:rPr lang="en-US" dirty="0">
                <a:latin typeface="Bodoni 72 Book" pitchFamily="2" charset="0"/>
              </a:rPr>
              <a:t>MEGAN RACINE | NATIONAL SALES TRAINER</a:t>
            </a:r>
          </a:p>
        </p:txBody>
      </p:sp>
      <p:pic>
        <p:nvPicPr>
          <p:cNvPr id="5" name="Picture 4" descr="Logo, company name&#10;&#10;Description automatically generated">
            <a:extLst>
              <a:ext uri="{FF2B5EF4-FFF2-40B4-BE49-F238E27FC236}">
                <a16:creationId xmlns:a16="http://schemas.microsoft.com/office/drawing/2014/main" id="{540C31C6-56B0-6748-8167-A743E51244AF}"/>
              </a:ext>
            </a:extLst>
          </p:cNvPr>
          <p:cNvPicPr>
            <a:picLocks noChangeAspect="1"/>
          </p:cNvPicPr>
          <p:nvPr/>
        </p:nvPicPr>
        <p:blipFill>
          <a:blip r:embed="rId2"/>
          <a:stretch>
            <a:fillRect/>
          </a:stretch>
        </p:blipFill>
        <p:spPr>
          <a:xfrm>
            <a:off x="1959814" y="3117273"/>
            <a:ext cx="2550042" cy="2550042"/>
          </a:xfrm>
          <a:prstGeom prst="rect">
            <a:avLst/>
          </a:prstGeom>
        </p:spPr>
      </p:pic>
    </p:spTree>
    <p:extLst>
      <p:ext uri="{BB962C8B-B14F-4D97-AF65-F5344CB8AC3E}">
        <p14:creationId xmlns:p14="http://schemas.microsoft.com/office/powerpoint/2010/main" val="3355083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ith long hair&#10;&#10;Description automatically generated with low confidence">
            <a:extLst>
              <a:ext uri="{FF2B5EF4-FFF2-40B4-BE49-F238E27FC236}">
                <a16:creationId xmlns:a16="http://schemas.microsoft.com/office/drawing/2014/main" id="{E2B5E4AF-2870-F14C-989B-1F70069EC652}"/>
              </a:ext>
            </a:extLst>
          </p:cNvPr>
          <p:cNvPicPr>
            <a:picLocks noChangeAspect="1"/>
          </p:cNvPicPr>
          <p:nvPr/>
        </p:nvPicPr>
        <p:blipFill>
          <a:blip r:embed="rId2"/>
          <a:stretch>
            <a:fillRect/>
          </a:stretch>
        </p:blipFill>
        <p:spPr>
          <a:xfrm>
            <a:off x="4930" y="0"/>
            <a:ext cx="12182140" cy="6858000"/>
          </a:xfrm>
          <a:prstGeom prst="rect">
            <a:avLst/>
          </a:prstGeom>
        </p:spPr>
      </p:pic>
      <p:sp>
        <p:nvSpPr>
          <p:cNvPr id="4" name="TextBox 3">
            <a:extLst>
              <a:ext uri="{FF2B5EF4-FFF2-40B4-BE49-F238E27FC236}">
                <a16:creationId xmlns:a16="http://schemas.microsoft.com/office/drawing/2014/main" id="{76F63164-E71B-5B43-9F44-65ECC34A44B4}"/>
              </a:ext>
            </a:extLst>
          </p:cNvPr>
          <p:cNvSpPr txBox="1"/>
          <p:nvPr/>
        </p:nvSpPr>
        <p:spPr>
          <a:xfrm>
            <a:off x="7179353" y="2351341"/>
            <a:ext cx="4840077" cy="1815882"/>
          </a:xfrm>
          <a:prstGeom prst="rect">
            <a:avLst/>
          </a:prstGeom>
          <a:noFill/>
        </p:spPr>
        <p:txBody>
          <a:bodyPr wrap="square" rtlCol="0">
            <a:spAutoFit/>
          </a:bodyPr>
          <a:lstStyle/>
          <a:p>
            <a:pPr algn="ctr"/>
            <a:r>
              <a:rPr lang="en-US" sz="2800" dirty="0">
                <a:solidFill>
                  <a:schemeClr val="bg1"/>
                </a:solidFill>
                <a:latin typeface="Baskerville" panose="02020502070401020303" pitchFamily="18" charset="0"/>
                <a:ea typeface="Baskerville" panose="02020502070401020303" pitchFamily="18" charset="0"/>
              </a:rPr>
              <a:t>Megan Racine</a:t>
            </a:r>
          </a:p>
          <a:p>
            <a:pPr algn="ctr"/>
            <a:r>
              <a:rPr lang="en-US" sz="2800" dirty="0">
                <a:solidFill>
                  <a:schemeClr val="bg1"/>
                </a:solidFill>
                <a:latin typeface="Baskerville" panose="02020502070401020303" pitchFamily="18" charset="0"/>
                <a:ea typeface="Baskerville" panose="02020502070401020303" pitchFamily="18" charset="0"/>
              </a:rPr>
              <a:t>National Sales Trainer</a:t>
            </a:r>
          </a:p>
          <a:p>
            <a:pPr algn="ctr"/>
            <a:r>
              <a:rPr lang="en-US" sz="2800" dirty="0">
                <a:solidFill>
                  <a:schemeClr val="bg1"/>
                </a:solidFill>
                <a:latin typeface="Baskerville" panose="02020502070401020303" pitchFamily="18" charset="0"/>
                <a:ea typeface="Baskerville" panose="02020502070401020303" pitchFamily="18" charset="0"/>
                <a:hlinkClick r:id="rId3">
                  <a:extLst>
                    <a:ext uri="{A12FA001-AC4F-418D-AE19-62706E023703}">
                      <ahyp:hlinkClr xmlns:ahyp="http://schemas.microsoft.com/office/drawing/2018/hyperlinkcolor" val="tx"/>
                    </a:ext>
                  </a:extLst>
                </a:hlinkClick>
              </a:rPr>
              <a:t>megan@devotedcreations.com</a:t>
            </a:r>
            <a:endParaRPr lang="en-US" sz="2800" dirty="0">
              <a:solidFill>
                <a:schemeClr val="bg1"/>
              </a:solidFill>
              <a:latin typeface="Baskerville" panose="02020502070401020303" pitchFamily="18" charset="0"/>
              <a:ea typeface="Baskerville" panose="02020502070401020303" pitchFamily="18" charset="0"/>
            </a:endParaRPr>
          </a:p>
          <a:p>
            <a:pPr algn="ctr"/>
            <a:r>
              <a:rPr lang="en-US" sz="2800" dirty="0">
                <a:solidFill>
                  <a:schemeClr val="bg1"/>
                </a:solidFill>
                <a:latin typeface="Baskerville" panose="02020502070401020303" pitchFamily="18" charset="0"/>
                <a:ea typeface="Baskerville" panose="02020502070401020303" pitchFamily="18" charset="0"/>
              </a:rPr>
              <a:t>813.361.1866</a:t>
            </a:r>
          </a:p>
        </p:txBody>
      </p:sp>
    </p:spTree>
    <p:extLst>
      <p:ext uri="{BB962C8B-B14F-4D97-AF65-F5344CB8AC3E}">
        <p14:creationId xmlns:p14="http://schemas.microsoft.com/office/powerpoint/2010/main" val="3143750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17341CC7-8851-4C49-959F-C478CE9ACFCA}"/>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C2B0D277-277F-DA46-8BC4-BA2AD7161469}"/>
              </a:ext>
            </a:extLst>
          </p:cNvPr>
          <p:cNvSpPr>
            <a:spLocks noGrp="1"/>
          </p:cNvSpPr>
          <p:nvPr>
            <p:ph type="title"/>
          </p:nvPr>
        </p:nvSpPr>
        <p:spPr>
          <a:xfrm>
            <a:off x="838200" y="681037"/>
            <a:ext cx="10515600" cy="1150361"/>
          </a:xfrm>
        </p:spPr>
        <p:txBody>
          <a:bodyPr>
            <a:normAutofit/>
          </a:bodyPr>
          <a:lstStyle/>
          <a:p>
            <a:pPr algn="ctr"/>
            <a:r>
              <a:rPr lang="en-US" sz="7200" dirty="0">
                <a:latin typeface="Bodoni 72 Book" pitchFamily="2" charset="0"/>
              </a:rPr>
              <a:t>Recap</a:t>
            </a:r>
          </a:p>
        </p:txBody>
      </p:sp>
      <p:sp>
        <p:nvSpPr>
          <p:cNvPr id="3" name="Content Placeholder 2">
            <a:extLst>
              <a:ext uri="{FF2B5EF4-FFF2-40B4-BE49-F238E27FC236}">
                <a16:creationId xmlns:a16="http://schemas.microsoft.com/office/drawing/2014/main" id="{7E64D85F-B04A-144D-A28D-B0DAAA3F3EF6}"/>
              </a:ext>
            </a:extLst>
          </p:cNvPr>
          <p:cNvSpPr>
            <a:spLocks noGrp="1"/>
          </p:cNvSpPr>
          <p:nvPr>
            <p:ph idx="1"/>
          </p:nvPr>
        </p:nvSpPr>
        <p:spPr>
          <a:xfrm>
            <a:off x="1280293" y="2512435"/>
            <a:ext cx="2841171" cy="1806248"/>
          </a:xfrm>
          <a:ln>
            <a:solidFill>
              <a:srgbClr val="FF40FF"/>
            </a:solidFill>
          </a:ln>
        </p:spPr>
        <p:txBody>
          <a:bodyPr anchor="ctr">
            <a:normAutofit/>
          </a:bodyPr>
          <a:lstStyle/>
          <a:p>
            <a:pPr marL="0" indent="0" algn="ctr">
              <a:buNone/>
            </a:pPr>
            <a:r>
              <a:rPr lang="en-US" sz="2400" dirty="0">
                <a:latin typeface="Bodoni 72 Book" pitchFamily="2" charset="0"/>
              </a:rPr>
              <a:t>Part 1</a:t>
            </a:r>
            <a:endParaRPr lang="en-US" sz="800" dirty="0">
              <a:latin typeface="Bodoni 72 Book" pitchFamily="2" charset="0"/>
            </a:endParaRPr>
          </a:p>
          <a:p>
            <a:pPr marL="0" indent="0" algn="ctr">
              <a:buNone/>
            </a:pPr>
            <a:r>
              <a:rPr lang="en-US" sz="700" dirty="0">
                <a:latin typeface="Bodoni 72 Book" pitchFamily="2" charset="0"/>
              </a:rPr>
              <a:t>______________________________________________________</a:t>
            </a:r>
          </a:p>
          <a:p>
            <a:pPr marL="0" indent="0" algn="ctr">
              <a:buNone/>
            </a:pPr>
            <a:r>
              <a:rPr lang="en-US" sz="2400" dirty="0">
                <a:latin typeface="Bodoni 72 Book" pitchFamily="2" charset="0"/>
              </a:rPr>
              <a:t>How the skin tans Tanning basics</a:t>
            </a:r>
          </a:p>
        </p:txBody>
      </p:sp>
      <p:sp>
        <p:nvSpPr>
          <p:cNvPr id="5" name="Content Placeholder 2">
            <a:extLst>
              <a:ext uri="{FF2B5EF4-FFF2-40B4-BE49-F238E27FC236}">
                <a16:creationId xmlns:a16="http://schemas.microsoft.com/office/drawing/2014/main" id="{6D38D587-1ACA-824D-9E91-04682B1491AF}"/>
              </a:ext>
            </a:extLst>
          </p:cNvPr>
          <p:cNvSpPr txBox="1">
            <a:spLocks/>
          </p:cNvSpPr>
          <p:nvPr/>
        </p:nvSpPr>
        <p:spPr>
          <a:xfrm>
            <a:off x="4392378" y="2539317"/>
            <a:ext cx="2841171" cy="1779366"/>
          </a:xfrm>
          <a:prstGeom prst="rect">
            <a:avLst/>
          </a:prstGeom>
          <a:ln>
            <a:solidFill>
              <a:srgbClr val="FF40FF"/>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latin typeface="Bodoni 72 Book" pitchFamily="2" charset="0"/>
              </a:rPr>
              <a:t>Part 2</a:t>
            </a:r>
          </a:p>
          <a:p>
            <a:pPr marL="0" indent="0" algn="ctr">
              <a:buNone/>
            </a:pPr>
            <a:r>
              <a:rPr lang="en-US" sz="700" dirty="0">
                <a:latin typeface="Bodoni 72 Book" pitchFamily="2" charset="0"/>
              </a:rPr>
              <a:t>______________________________________________________</a:t>
            </a:r>
            <a:endParaRPr lang="en-US" sz="2400" dirty="0">
              <a:latin typeface="Bodoni 72 Book" pitchFamily="2" charset="0"/>
            </a:endParaRPr>
          </a:p>
          <a:p>
            <a:pPr marL="0" indent="0" algn="ctr">
              <a:buNone/>
            </a:pPr>
            <a:r>
              <a:rPr lang="en-US" sz="2400" dirty="0">
                <a:latin typeface="Bodoni 72 Book" pitchFamily="2" charset="0"/>
              </a:rPr>
              <a:t>Different skin types</a:t>
            </a:r>
          </a:p>
          <a:p>
            <a:pPr marL="0" indent="0" algn="ctr">
              <a:buNone/>
            </a:pPr>
            <a:r>
              <a:rPr lang="en-US" sz="2400" dirty="0">
                <a:latin typeface="Bodoni 72 Book" pitchFamily="2" charset="0"/>
              </a:rPr>
              <a:t>DC lotion basics</a:t>
            </a:r>
          </a:p>
        </p:txBody>
      </p:sp>
      <p:sp>
        <p:nvSpPr>
          <p:cNvPr id="6" name="Content Placeholder 2">
            <a:extLst>
              <a:ext uri="{FF2B5EF4-FFF2-40B4-BE49-F238E27FC236}">
                <a16:creationId xmlns:a16="http://schemas.microsoft.com/office/drawing/2014/main" id="{3106A005-E159-F74F-8973-8E57791E3352}"/>
              </a:ext>
            </a:extLst>
          </p:cNvPr>
          <p:cNvSpPr txBox="1">
            <a:spLocks/>
          </p:cNvSpPr>
          <p:nvPr/>
        </p:nvSpPr>
        <p:spPr>
          <a:xfrm>
            <a:off x="7504463" y="2539317"/>
            <a:ext cx="3437415" cy="1779366"/>
          </a:xfrm>
          <a:prstGeom prst="rect">
            <a:avLst/>
          </a:prstGeom>
          <a:ln>
            <a:solidFill>
              <a:srgbClr val="FF40FF"/>
            </a:solidFill>
          </a:ln>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dirty="0">
                <a:latin typeface="Bodoni 72 Book" pitchFamily="2" charset="0"/>
              </a:rPr>
              <a:t>Part 3</a:t>
            </a:r>
          </a:p>
          <a:p>
            <a:pPr marL="0" indent="0" algn="ctr">
              <a:buNone/>
            </a:pPr>
            <a:r>
              <a:rPr lang="en-US" sz="600" dirty="0">
                <a:latin typeface="Bodoni 72 Book" pitchFamily="2" charset="0"/>
              </a:rPr>
              <a:t>______________________________________________________</a:t>
            </a:r>
            <a:endParaRPr lang="en-US" sz="2400" dirty="0">
              <a:latin typeface="Bodoni 72 Book" pitchFamily="2" charset="0"/>
            </a:endParaRPr>
          </a:p>
          <a:p>
            <a:pPr marL="0" indent="0" algn="ctr">
              <a:buNone/>
            </a:pPr>
            <a:r>
              <a:rPr lang="en-US" sz="2400" dirty="0">
                <a:latin typeface="Bodoni 72 Book" pitchFamily="2" charset="0"/>
              </a:rPr>
              <a:t>Differences in collections</a:t>
            </a:r>
          </a:p>
          <a:p>
            <a:pPr marL="0" indent="0" algn="ctr">
              <a:buNone/>
            </a:pPr>
            <a:r>
              <a:rPr lang="en-US" sz="2400" dirty="0">
                <a:latin typeface="Bodoni 72 Book" pitchFamily="2" charset="0"/>
              </a:rPr>
              <a:t>Choosing your first products</a:t>
            </a:r>
          </a:p>
        </p:txBody>
      </p:sp>
    </p:spTree>
    <p:extLst>
      <p:ext uri="{BB962C8B-B14F-4D97-AF65-F5344CB8AC3E}">
        <p14:creationId xmlns:p14="http://schemas.microsoft.com/office/powerpoint/2010/main" val="507649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17341CC7-8851-4C49-959F-C478CE9ACFCA}"/>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C2B0D277-277F-DA46-8BC4-BA2AD7161469}"/>
              </a:ext>
            </a:extLst>
          </p:cNvPr>
          <p:cNvSpPr>
            <a:spLocks noGrp="1"/>
          </p:cNvSpPr>
          <p:nvPr>
            <p:ph type="title"/>
          </p:nvPr>
        </p:nvSpPr>
        <p:spPr>
          <a:xfrm>
            <a:off x="838200" y="681037"/>
            <a:ext cx="10515600" cy="1150361"/>
          </a:xfrm>
        </p:spPr>
        <p:txBody>
          <a:bodyPr>
            <a:normAutofit/>
          </a:bodyPr>
          <a:lstStyle/>
          <a:p>
            <a:pPr algn="ctr"/>
            <a:r>
              <a:rPr lang="en-US" sz="7200" dirty="0">
                <a:latin typeface="Bodoni 72 Book" pitchFamily="2" charset="0"/>
              </a:rPr>
              <a:t>Overview</a:t>
            </a:r>
          </a:p>
        </p:txBody>
      </p:sp>
      <p:sp>
        <p:nvSpPr>
          <p:cNvPr id="3" name="Content Placeholder 2">
            <a:extLst>
              <a:ext uri="{FF2B5EF4-FFF2-40B4-BE49-F238E27FC236}">
                <a16:creationId xmlns:a16="http://schemas.microsoft.com/office/drawing/2014/main" id="{7E64D85F-B04A-144D-A28D-B0DAAA3F3EF6}"/>
              </a:ext>
            </a:extLst>
          </p:cNvPr>
          <p:cNvSpPr>
            <a:spLocks noGrp="1"/>
          </p:cNvSpPr>
          <p:nvPr>
            <p:ph idx="1"/>
          </p:nvPr>
        </p:nvSpPr>
        <p:spPr>
          <a:xfrm>
            <a:off x="838200" y="2400749"/>
            <a:ext cx="10515600" cy="3776214"/>
          </a:xfrm>
        </p:spPr>
        <p:txBody>
          <a:bodyPr>
            <a:normAutofit/>
          </a:bodyPr>
          <a:lstStyle/>
          <a:p>
            <a:pPr marL="0" indent="0" algn="ctr">
              <a:buNone/>
            </a:pPr>
            <a:r>
              <a:rPr lang="en-US" sz="4800" dirty="0">
                <a:latin typeface="Bodoni 72 Book" pitchFamily="2" charset="0"/>
              </a:rPr>
              <a:t>New vs. Existing Customers</a:t>
            </a:r>
          </a:p>
          <a:p>
            <a:pPr marL="0" indent="0" algn="ctr">
              <a:buNone/>
            </a:pPr>
            <a:r>
              <a:rPr lang="en-US" sz="4800" dirty="0">
                <a:latin typeface="Bodoni 72 Book" pitchFamily="2" charset="0"/>
              </a:rPr>
              <a:t>Understanding Customers</a:t>
            </a:r>
          </a:p>
          <a:p>
            <a:pPr marL="0" indent="0" algn="ctr">
              <a:buNone/>
            </a:pPr>
            <a:r>
              <a:rPr lang="en-US" sz="4800" dirty="0">
                <a:latin typeface="Bodoni 72 Book" pitchFamily="2" charset="0"/>
              </a:rPr>
              <a:t>The Sales Process</a:t>
            </a:r>
          </a:p>
          <a:p>
            <a:pPr marL="0" indent="0" algn="ctr">
              <a:buNone/>
            </a:pPr>
            <a:r>
              <a:rPr lang="en-US" sz="4800" dirty="0">
                <a:latin typeface="Bodoni 72 Book" pitchFamily="2" charset="0"/>
              </a:rPr>
              <a:t>Product Recommendation Tips</a:t>
            </a:r>
          </a:p>
        </p:txBody>
      </p:sp>
    </p:spTree>
    <p:extLst>
      <p:ext uri="{BB962C8B-B14F-4D97-AF65-F5344CB8AC3E}">
        <p14:creationId xmlns:p14="http://schemas.microsoft.com/office/powerpoint/2010/main" val="3458055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C17F086C-343B-C944-8219-565DB67F4C4E}"/>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C5B346F7-43A6-D840-9ACB-9808C2624904}"/>
              </a:ext>
            </a:extLst>
          </p:cNvPr>
          <p:cNvSpPr>
            <a:spLocks noGrp="1"/>
          </p:cNvSpPr>
          <p:nvPr>
            <p:ph type="title"/>
          </p:nvPr>
        </p:nvSpPr>
        <p:spPr/>
        <p:txBody>
          <a:bodyPr/>
          <a:lstStyle/>
          <a:p>
            <a:pPr algn="ctr"/>
            <a:r>
              <a:rPr lang="en-US" dirty="0">
                <a:solidFill>
                  <a:srgbClr val="FF40FF"/>
                </a:solidFill>
                <a:latin typeface="Bodoni 72 Book" pitchFamily="2" charset="0"/>
              </a:rPr>
              <a:t>New Customers vs Existing Customers</a:t>
            </a:r>
          </a:p>
        </p:txBody>
      </p:sp>
      <p:sp>
        <p:nvSpPr>
          <p:cNvPr id="3" name="Content Placeholder 2">
            <a:extLst>
              <a:ext uri="{FF2B5EF4-FFF2-40B4-BE49-F238E27FC236}">
                <a16:creationId xmlns:a16="http://schemas.microsoft.com/office/drawing/2014/main" id="{E1A7EB17-3C03-FF4B-A656-D2DE4B43AB80}"/>
              </a:ext>
            </a:extLst>
          </p:cNvPr>
          <p:cNvSpPr>
            <a:spLocks noGrp="1"/>
          </p:cNvSpPr>
          <p:nvPr>
            <p:ph idx="1"/>
          </p:nvPr>
        </p:nvSpPr>
        <p:spPr/>
        <p:txBody>
          <a:bodyPr/>
          <a:lstStyle/>
          <a:p>
            <a:r>
              <a:rPr lang="en-US" dirty="0">
                <a:latin typeface="Bodoni 72 Book" pitchFamily="2" charset="0"/>
              </a:rPr>
              <a:t>Sometimes you can ask them the same questions</a:t>
            </a:r>
          </a:p>
          <a:p>
            <a:r>
              <a:rPr lang="en-US" dirty="0">
                <a:latin typeface="Bodoni 72 Book" pitchFamily="2" charset="0"/>
              </a:rPr>
              <a:t>Most of the time, your questions will be different</a:t>
            </a:r>
          </a:p>
          <a:p>
            <a:r>
              <a:rPr lang="en-US" dirty="0">
                <a:latin typeface="Bodoni 72 Book" pitchFamily="2" charset="0"/>
              </a:rPr>
              <a:t>New customer</a:t>
            </a:r>
          </a:p>
          <a:p>
            <a:pPr lvl="1"/>
            <a:r>
              <a:rPr lang="en-US" dirty="0">
                <a:latin typeface="Bodoni 72 Book" pitchFamily="2" charset="0"/>
              </a:rPr>
              <a:t>What brings you in today?</a:t>
            </a:r>
          </a:p>
          <a:p>
            <a:pPr lvl="1"/>
            <a:r>
              <a:rPr lang="en-US" dirty="0">
                <a:latin typeface="Bodoni 72 Book" pitchFamily="2" charset="0"/>
              </a:rPr>
              <a:t>Have you ever tanned indoors/had a spray tan done before?</a:t>
            </a:r>
          </a:p>
          <a:p>
            <a:r>
              <a:rPr lang="en-US" dirty="0">
                <a:latin typeface="Bodoni 72 Book" pitchFamily="2" charset="0"/>
              </a:rPr>
              <a:t>Existing customers</a:t>
            </a:r>
          </a:p>
          <a:p>
            <a:pPr lvl="1"/>
            <a:r>
              <a:rPr lang="en-US" dirty="0">
                <a:latin typeface="Bodoni 72 Book" pitchFamily="2" charset="0"/>
              </a:rPr>
              <a:t>Hi Brandy, which lotion will you be using today?</a:t>
            </a:r>
          </a:p>
          <a:p>
            <a:pPr lvl="1"/>
            <a:r>
              <a:rPr lang="en-US" dirty="0">
                <a:latin typeface="Bodoni 72 Book" pitchFamily="2" charset="0"/>
              </a:rPr>
              <a:t>What are you using at home to extend your color?</a:t>
            </a:r>
          </a:p>
        </p:txBody>
      </p:sp>
    </p:spTree>
    <p:extLst>
      <p:ext uri="{BB962C8B-B14F-4D97-AF65-F5344CB8AC3E}">
        <p14:creationId xmlns:p14="http://schemas.microsoft.com/office/powerpoint/2010/main" val="735905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5434205F-CEF0-6D4B-B681-D8C65501E08D}"/>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0A6EF50E-0856-1940-AF40-C2F66AC16561}"/>
              </a:ext>
            </a:extLst>
          </p:cNvPr>
          <p:cNvSpPr>
            <a:spLocks noGrp="1"/>
          </p:cNvSpPr>
          <p:nvPr>
            <p:ph type="title"/>
          </p:nvPr>
        </p:nvSpPr>
        <p:spPr>
          <a:xfrm>
            <a:off x="838200" y="162603"/>
            <a:ext cx="10515600" cy="1325563"/>
          </a:xfrm>
        </p:spPr>
        <p:txBody>
          <a:bodyPr/>
          <a:lstStyle/>
          <a:p>
            <a:pPr algn="ctr"/>
            <a:r>
              <a:rPr lang="en-US" dirty="0">
                <a:solidFill>
                  <a:srgbClr val="FF40FF"/>
                </a:solidFill>
                <a:latin typeface="Bodoni 72 Book" pitchFamily="2" charset="0"/>
              </a:rPr>
              <a:t>Understanding </a:t>
            </a:r>
            <a:r>
              <a:rPr lang="en-US" dirty="0">
                <a:solidFill>
                  <a:srgbClr val="FF40FF"/>
                </a:solidFill>
                <a:latin typeface="Bodoni 72 Book" pitchFamily="2" charset="0"/>
              </a:rPr>
              <a:t>your customers</a:t>
            </a:r>
          </a:p>
        </p:txBody>
      </p:sp>
      <p:sp>
        <p:nvSpPr>
          <p:cNvPr id="3" name="Content Placeholder 2">
            <a:extLst>
              <a:ext uri="{FF2B5EF4-FFF2-40B4-BE49-F238E27FC236}">
                <a16:creationId xmlns:a16="http://schemas.microsoft.com/office/drawing/2014/main" id="{93654294-8E6D-D54D-A6E0-50DEB2783BCD}"/>
              </a:ext>
            </a:extLst>
          </p:cNvPr>
          <p:cNvSpPr>
            <a:spLocks noGrp="1"/>
          </p:cNvSpPr>
          <p:nvPr>
            <p:ph idx="1"/>
          </p:nvPr>
        </p:nvSpPr>
        <p:spPr>
          <a:xfrm>
            <a:off x="838200" y="1488166"/>
            <a:ext cx="10515600" cy="4351338"/>
          </a:xfrm>
        </p:spPr>
        <p:txBody>
          <a:bodyPr/>
          <a:lstStyle/>
          <a:p>
            <a:r>
              <a:rPr lang="en-US" dirty="0">
                <a:latin typeface="Bodoni 72 Book" pitchFamily="2" charset="0"/>
              </a:rPr>
              <a:t>Communication is key</a:t>
            </a:r>
          </a:p>
          <a:p>
            <a:r>
              <a:rPr lang="en-US" dirty="0">
                <a:latin typeface="Bodoni 72 Book" pitchFamily="2" charset="0"/>
              </a:rPr>
              <a:t>Sometimes a customer wants to get in and get out, understand the body language of your clients</a:t>
            </a:r>
          </a:p>
          <a:p>
            <a:r>
              <a:rPr lang="en-US" dirty="0">
                <a:latin typeface="Bodoni 72 Book" pitchFamily="2" charset="0"/>
              </a:rPr>
              <a:t>It is not recommended to be super pushy after a client says no. That doesn’t mean that once they say no everything is over, but make sure they're saying no for a </a:t>
            </a:r>
            <a:r>
              <a:rPr lang="en-US" i="1" dirty="0">
                <a:latin typeface="Bodoni 72 Book" pitchFamily="2" charset="0"/>
              </a:rPr>
              <a:t>good</a:t>
            </a:r>
            <a:r>
              <a:rPr lang="en-US" dirty="0">
                <a:latin typeface="Bodoni 72 Book" pitchFamily="2" charset="0"/>
              </a:rPr>
              <a:t> reason.</a:t>
            </a:r>
          </a:p>
          <a:p>
            <a:r>
              <a:rPr lang="en-US" dirty="0">
                <a:latin typeface="Bodoni 72 Book" pitchFamily="2" charset="0"/>
              </a:rPr>
              <a:t>Education of your products and services is important for your clients' experience. They came into your salon for a reason. Find out that reason, then tell them all the ways that they can maximize their experience with </a:t>
            </a:r>
            <a:r>
              <a:rPr lang="en-US" dirty="0">
                <a:latin typeface="Bodoni 72 Book" pitchFamily="2" charset="0"/>
              </a:rPr>
              <a:t>your products and services available to them.</a:t>
            </a:r>
            <a:endParaRPr lang="en-US" dirty="0">
              <a:latin typeface="Bodoni 72 Book" pitchFamily="2" charset="0"/>
            </a:endParaRPr>
          </a:p>
        </p:txBody>
      </p:sp>
    </p:spTree>
    <p:extLst>
      <p:ext uri="{BB962C8B-B14F-4D97-AF65-F5344CB8AC3E}">
        <p14:creationId xmlns:p14="http://schemas.microsoft.com/office/powerpoint/2010/main" val="454856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20940C18-D007-F941-AAF4-BA20598FEA58}"/>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09CC0374-DFF4-CE42-9202-6359992544CF}"/>
              </a:ext>
            </a:extLst>
          </p:cNvPr>
          <p:cNvSpPr>
            <a:spLocks noGrp="1"/>
          </p:cNvSpPr>
          <p:nvPr>
            <p:ph type="title"/>
          </p:nvPr>
        </p:nvSpPr>
        <p:spPr/>
        <p:txBody>
          <a:bodyPr/>
          <a:lstStyle/>
          <a:p>
            <a:r>
              <a:rPr lang="en-US" dirty="0">
                <a:latin typeface="Bodoni 72 Book" pitchFamily="2" charset="0"/>
              </a:rPr>
              <a:t>Steps to remember…</a:t>
            </a:r>
          </a:p>
        </p:txBody>
      </p:sp>
      <p:sp>
        <p:nvSpPr>
          <p:cNvPr id="3" name="Content Placeholder 2">
            <a:extLst>
              <a:ext uri="{FF2B5EF4-FFF2-40B4-BE49-F238E27FC236}">
                <a16:creationId xmlns:a16="http://schemas.microsoft.com/office/drawing/2014/main" id="{50A6B0B9-A3DA-A54B-B79D-9859CC5170B0}"/>
              </a:ext>
            </a:extLst>
          </p:cNvPr>
          <p:cNvSpPr>
            <a:spLocks noGrp="1"/>
          </p:cNvSpPr>
          <p:nvPr>
            <p:ph idx="1"/>
          </p:nvPr>
        </p:nvSpPr>
        <p:spPr/>
        <p:txBody>
          <a:bodyPr/>
          <a:lstStyle/>
          <a:p>
            <a:r>
              <a:rPr lang="en-US" dirty="0">
                <a:solidFill>
                  <a:srgbClr val="FF40FF"/>
                </a:solidFill>
                <a:latin typeface="Bodoni 72 Book" pitchFamily="2" charset="0"/>
              </a:rPr>
              <a:t>Step 1: </a:t>
            </a:r>
            <a:r>
              <a:rPr lang="en-US" dirty="0">
                <a:latin typeface="Bodoni 72 Book" pitchFamily="2" charset="0"/>
              </a:rPr>
              <a:t>Always </a:t>
            </a:r>
            <a:r>
              <a:rPr lang="en-US" dirty="0">
                <a:latin typeface="Bodoni 72 Book" pitchFamily="2" charset="0"/>
              </a:rPr>
              <a:t>greeting your customers as they walk in</a:t>
            </a:r>
          </a:p>
          <a:p>
            <a:r>
              <a:rPr lang="en-US" dirty="0">
                <a:solidFill>
                  <a:srgbClr val="FF40FF"/>
                </a:solidFill>
                <a:latin typeface="Bodoni 72 Book" pitchFamily="2" charset="0"/>
              </a:rPr>
              <a:t>Step 2: </a:t>
            </a:r>
            <a:r>
              <a:rPr lang="en-US" dirty="0">
                <a:latin typeface="Bodoni 72 Book" pitchFamily="2" charset="0"/>
              </a:rPr>
              <a:t>Ask what brought </a:t>
            </a:r>
            <a:r>
              <a:rPr lang="en-US" dirty="0">
                <a:latin typeface="Bodoni 72 Book" pitchFamily="2" charset="0"/>
              </a:rPr>
              <a:t>them into your business for that day</a:t>
            </a:r>
          </a:p>
          <a:p>
            <a:r>
              <a:rPr lang="en-US" dirty="0">
                <a:solidFill>
                  <a:srgbClr val="FF40FF"/>
                </a:solidFill>
                <a:latin typeface="Bodoni 72 Book" pitchFamily="2" charset="0"/>
              </a:rPr>
              <a:t>Step 3: </a:t>
            </a:r>
            <a:r>
              <a:rPr lang="en-US" dirty="0">
                <a:latin typeface="Bodoni 72 Book" pitchFamily="2" charset="0"/>
              </a:rPr>
              <a:t>Finding </a:t>
            </a:r>
            <a:r>
              <a:rPr lang="en-US" dirty="0">
                <a:latin typeface="Bodoni 72 Book" pitchFamily="2" charset="0"/>
              </a:rPr>
              <a:t>out what they are interested in using (equipment wise first, then lotion)</a:t>
            </a:r>
          </a:p>
          <a:p>
            <a:pPr lvl="1"/>
            <a:r>
              <a:rPr lang="en-US" dirty="0">
                <a:latin typeface="Bodoni 72 Book" pitchFamily="2" charset="0"/>
              </a:rPr>
              <a:t>The results they want to achieve WILL be achieved in the best way possible when combining the products and services together!</a:t>
            </a:r>
          </a:p>
          <a:p>
            <a:r>
              <a:rPr lang="en-US" dirty="0">
                <a:solidFill>
                  <a:srgbClr val="FF40FF"/>
                </a:solidFill>
                <a:latin typeface="Bodoni 72 Book" pitchFamily="2" charset="0"/>
              </a:rPr>
              <a:t>Step 4: </a:t>
            </a:r>
            <a:r>
              <a:rPr lang="en-US" dirty="0">
                <a:latin typeface="Bodoni 72 Book" pitchFamily="2" charset="0"/>
              </a:rPr>
              <a:t>Using </a:t>
            </a:r>
            <a:r>
              <a:rPr lang="en-US" dirty="0">
                <a:latin typeface="Bodoni 72 Book" pitchFamily="2" charset="0"/>
              </a:rPr>
              <a:t>your knowledge to recommend the best products to reach their results</a:t>
            </a:r>
          </a:p>
        </p:txBody>
      </p:sp>
    </p:spTree>
    <p:extLst>
      <p:ext uri="{BB962C8B-B14F-4D97-AF65-F5344CB8AC3E}">
        <p14:creationId xmlns:p14="http://schemas.microsoft.com/office/powerpoint/2010/main" val="2293558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E90819F2-1A19-E24D-89D5-19C3C5922E46}"/>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6DCD7225-7368-744A-A9CD-B7C35D05AECC}"/>
              </a:ext>
            </a:extLst>
          </p:cNvPr>
          <p:cNvSpPr>
            <a:spLocks noGrp="1"/>
          </p:cNvSpPr>
          <p:nvPr>
            <p:ph type="title"/>
          </p:nvPr>
        </p:nvSpPr>
        <p:spPr/>
        <p:txBody>
          <a:bodyPr/>
          <a:lstStyle/>
          <a:p>
            <a:r>
              <a:rPr lang="en-US" dirty="0">
                <a:latin typeface="Bodoni 72 Book" pitchFamily="2" charset="0"/>
              </a:rPr>
              <a:t>Your Sales Process</a:t>
            </a:r>
          </a:p>
        </p:txBody>
      </p:sp>
      <p:sp>
        <p:nvSpPr>
          <p:cNvPr id="3" name="Content Placeholder 2">
            <a:extLst>
              <a:ext uri="{FF2B5EF4-FFF2-40B4-BE49-F238E27FC236}">
                <a16:creationId xmlns:a16="http://schemas.microsoft.com/office/drawing/2014/main" id="{EC905AFF-EE3D-3648-859C-F407E3B922B2}"/>
              </a:ext>
            </a:extLst>
          </p:cNvPr>
          <p:cNvSpPr>
            <a:spLocks noGrp="1"/>
          </p:cNvSpPr>
          <p:nvPr>
            <p:ph idx="1"/>
          </p:nvPr>
        </p:nvSpPr>
        <p:spPr/>
        <p:txBody>
          <a:bodyPr/>
          <a:lstStyle/>
          <a:p>
            <a:r>
              <a:rPr lang="en-US" dirty="0">
                <a:latin typeface="Bodoni 72 Book" pitchFamily="2" charset="0"/>
              </a:rPr>
              <a:t>Think of how you talk to your friends and family when asking questions</a:t>
            </a:r>
          </a:p>
          <a:p>
            <a:pPr lvl="1"/>
            <a:r>
              <a:rPr lang="en-US" dirty="0">
                <a:latin typeface="Bodoni 72 Book" pitchFamily="2" charset="0"/>
              </a:rPr>
              <a:t>Where did you get that?</a:t>
            </a:r>
          </a:p>
          <a:p>
            <a:pPr lvl="1"/>
            <a:r>
              <a:rPr lang="en-US" dirty="0">
                <a:latin typeface="Bodoni 72 Book" pitchFamily="2" charset="0"/>
              </a:rPr>
              <a:t>What made you decide to do that?</a:t>
            </a:r>
          </a:p>
          <a:p>
            <a:r>
              <a:rPr lang="en-US" dirty="0">
                <a:latin typeface="Bodoni 72 Book" pitchFamily="2" charset="0"/>
              </a:rPr>
              <a:t>These are the same questions that you're asking your customers</a:t>
            </a:r>
          </a:p>
          <a:p>
            <a:pPr lvl="1"/>
            <a:r>
              <a:rPr lang="en-US" dirty="0">
                <a:latin typeface="Bodoni 72 Book" pitchFamily="2" charset="0"/>
              </a:rPr>
              <a:t>New vs existing</a:t>
            </a:r>
          </a:p>
        </p:txBody>
      </p:sp>
      <p:pic>
        <p:nvPicPr>
          <p:cNvPr id="1026" name="Picture 2">
            <a:extLst>
              <a:ext uri="{FF2B5EF4-FFF2-40B4-BE49-F238E27FC236}">
                <a16:creationId xmlns:a16="http://schemas.microsoft.com/office/drawing/2014/main" id="{03F50E32-FD0B-BD43-9D2C-9FB72804D0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5" t="2272" r="1690" b="8054"/>
          <a:stretch/>
        </p:blipFill>
        <p:spPr bwMode="auto">
          <a:xfrm>
            <a:off x="9165771" y="3894727"/>
            <a:ext cx="2188029" cy="220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5723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B254509E-EE72-EC48-9ADA-8CCFE364A65B}"/>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364F2292-C67F-1944-BE84-0A745903DABA}"/>
              </a:ext>
            </a:extLst>
          </p:cNvPr>
          <p:cNvSpPr>
            <a:spLocks noGrp="1"/>
          </p:cNvSpPr>
          <p:nvPr>
            <p:ph type="title"/>
          </p:nvPr>
        </p:nvSpPr>
        <p:spPr/>
        <p:txBody>
          <a:bodyPr/>
          <a:lstStyle/>
          <a:p>
            <a:r>
              <a:rPr lang="en-US" dirty="0">
                <a:solidFill>
                  <a:srgbClr val="FF40FF"/>
                </a:solidFill>
                <a:latin typeface="Bodoni 72 Book" pitchFamily="2" charset="0"/>
              </a:rPr>
              <a:t>The Sales Process</a:t>
            </a:r>
          </a:p>
        </p:txBody>
      </p:sp>
      <p:sp>
        <p:nvSpPr>
          <p:cNvPr id="3" name="Content Placeholder 2">
            <a:extLst>
              <a:ext uri="{FF2B5EF4-FFF2-40B4-BE49-F238E27FC236}">
                <a16:creationId xmlns:a16="http://schemas.microsoft.com/office/drawing/2014/main" id="{43628F69-DCD1-C64D-90E8-48915E3868D5}"/>
              </a:ext>
            </a:extLst>
          </p:cNvPr>
          <p:cNvSpPr>
            <a:spLocks noGrp="1"/>
          </p:cNvSpPr>
          <p:nvPr>
            <p:ph idx="1"/>
          </p:nvPr>
        </p:nvSpPr>
        <p:spPr>
          <a:xfrm>
            <a:off x="838200" y="1690688"/>
            <a:ext cx="10515600" cy="4351338"/>
          </a:xfrm>
        </p:spPr>
        <p:txBody>
          <a:bodyPr>
            <a:normAutofit lnSpcReduction="10000"/>
          </a:bodyPr>
          <a:lstStyle/>
          <a:p>
            <a:r>
              <a:rPr lang="en-US" dirty="0">
                <a:latin typeface="Bodoni 72 Book" pitchFamily="2" charset="0"/>
              </a:rPr>
              <a:t>Every sales employee has their own selling way, not everyone will be exactly the same</a:t>
            </a:r>
          </a:p>
          <a:p>
            <a:r>
              <a:rPr lang="en-US" dirty="0">
                <a:latin typeface="Bodoni 72 Book" pitchFamily="2" charset="0"/>
              </a:rPr>
              <a:t>Keep these questions and statements in mind when going through your process</a:t>
            </a:r>
          </a:p>
          <a:p>
            <a:pPr lvl="1"/>
            <a:r>
              <a:rPr lang="en-US" dirty="0">
                <a:latin typeface="Bodoni 72 Book" pitchFamily="2" charset="0"/>
              </a:rPr>
              <a:t>What lotion will you be using today?</a:t>
            </a:r>
          </a:p>
          <a:p>
            <a:pPr lvl="2"/>
            <a:r>
              <a:rPr lang="en-US" dirty="0">
                <a:latin typeface="Bodoni 72 Book" pitchFamily="2" charset="0"/>
              </a:rPr>
              <a:t>You want to know this because you want to make sure sure </a:t>
            </a:r>
            <a:r>
              <a:rPr lang="en-US" dirty="0" err="1">
                <a:latin typeface="Bodoni 72 Book" pitchFamily="2" charset="0"/>
              </a:rPr>
              <a:t>theyre</a:t>
            </a:r>
            <a:r>
              <a:rPr lang="en-US" dirty="0">
                <a:latin typeface="Bodoni 72 Book" pitchFamily="2" charset="0"/>
              </a:rPr>
              <a:t> using something from your salon that will not damage your equipment or put employees in a dangerous situation </a:t>
            </a:r>
          </a:p>
          <a:p>
            <a:pPr lvl="1"/>
            <a:r>
              <a:rPr lang="en-US" dirty="0">
                <a:latin typeface="Bodoni 72 Book" pitchFamily="2" charset="0"/>
              </a:rPr>
              <a:t>If you don’t mind me asking, how come you don’t use any lotion?</a:t>
            </a:r>
          </a:p>
          <a:p>
            <a:pPr lvl="2"/>
            <a:r>
              <a:rPr lang="en-US" dirty="0">
                <a:latin typeface="Bodoni 72 Book" pitchFamily="2" charset="0"/>
              </a:rPr>
              <a:t>This is important to ask if a customer says ”I don’t use lotion” because there could be many reasons. Most of the time those reasons are myths that have floated around for years that you can debunk because they aren’t true!</a:t>
            </a:r>
          </a:p>
          <a:p>
            <a:pPr lvl="1"/>
            <a:r>
              <a:rPr lang="en-US" dirty="0">
                <a:latin typeface="Bodoni 72 Book" pitchFamily="2" charset="0"/>
              </a:rPr>
              <a:t>Let me show you a couple products that I think will be best for the results </a:t>
            </a:r>
            <a:r>
              <a:rPr lang="en-US" dirty="0" err="1">
                <a:latin typeface="Bodoni 72 Book" pitchFamily="2" charset="0"/>
              </a:rPr>
              <a:t>youre</a:t>
            </a:r>
            <a:r>
              <a:rPr lang="en-US" dirty="0">
                <a:latin typeface="Bodoni 72 Book" pitchFamily="2" charset="0"/>
              </a:rPr>
              <a:t> looking for!</a:t>
            </a:r>
          </a:p>
        </p:txBody>
      </p:sp>
    </p:spTree>
    <p:extLst>
      <p:ext uri="{BB962C8B-B14F-4D97-AF65-F5344CB8AC3E}">
        <p14:creationId xmlns:p14="http://schemas.microsoft.com/office/powerpoint/2010/main" val="75438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with medium confidence">
            <a:extLst>
              <a:ext uri="{FF2B5EF4-FFF2-40B4-BE49-F238E27FC236}">
                <a16:creationId xmlns:a16="http://schemas.microsoft.com/office/drawing/2014/main" id="{D5BA979A-31B0-0D47-8195-E96ED6726053}"/>
              </a:ext>
            </a:extLst>
          </p:cNvPr>
          <p:cNvPicPr>
            <a:picLocks noChangeAspect="1"/>
          </p:cNvPicPr>
          <p:nvPr/>
        </p:nvPicPr>
        <p:blipFill>
          <a:blip r:embed="rId2"/>
          <a:stretch>
            <a:fillRect/>
          </a:stretch>
        </p:blipFill>
        <p:spPr>
          <a:xfrm>
            <a:off x="4930" y="0"/>
            <a:ext cx="12182140" cy="6858000"/>
          </a:xfrm>
          <a:prstGeom prst="rect">
            <a:avLst/>
          </a:prstGeom>
        </p:spPr>
      </p:pic>
      <p:sp>
        <p:nvSpPr>
          <p:cNvPr id="2" name="Title 1">
            <a:extLst>
              <a:ext uri="{FF2B5EF4-FFF2-40B4-BE49-F238E27FC236}">
                <a16:creationId xmlns:a16="http://schemas.microsoft.com/office/drawing/2014/main" id="{66065907-0F1C-2845-A6ED-CF044AD86D8D}"/>
              </a:ext>
            </a:extLst>
          </p:cNvPr>
          <p:cNvSpPr>
            <a:spLocks noGrp="1"/>
          </p:cNvSpPr>
          <p:nvPr>
            <p:ph type="title"/>
          </p:nvPr>
        </p:nvSpPr>
        <p:spPr/>
        <p:txBody>
          <a:bodyPr/>
          <a:lstStyle/>
          <a:p>
            <a:r>
              <a:rPr lang="en-US" dirty="0">
                <a:solidFill>
                  <a:srgbClr val="FF40FF"/>
                </a:solidFill>
                <a:latin typeface="Bodoni 72 Book" pitchFamily="2" charset="0"/>
              </a:rPr>
              <a:t>R</a:t>
            </a:r>
            <a:r>
              <a:rPr lang="en-US" dirty="0">
                <a:solidFill>
                  <a:srgbClr val="FF40FF"/>
                </a:solidFill>
                <a:latin typeface="Bodoni 72 Book" pitchFamily="2" charset="0"/>
              </a:rPr>
              <a:t>ecommendation Tips</a:t>
            </a:r>
            <a:endParaRPr lang="en-US" dirty="0">
              <a:solidFill>
                <a:srgbClr val="FF40FF"/>
              </a:solidFill>
              <a:latin typeface="Bodoni 72 Book" pitchFamily="2" charset="0"/>
            </a:endParaRPr>
          </a:p>
        </p:txBody>
      </p:sp>
      <p:sp>
        <p:nvSpPr>
          <p:cNvPr id="3" name="Content Placeholder 2">
            <a:extLst>
              <a:ext uri="{FF2B5EF4-FFF2-40B4-BE49-F238E27FC236}">
                <a16:creationId xmlns:a16="http://schemas.microsoft.com/office/drawing/2014/main" id="{1441613E-86F1-CC4F-8BB4-9F82C2874F53}"/>
              </a:ext>
            </a:extLst>
          </p:cNvPr>
          <p:cNvSpPr>
            <a:spLocks noGrp="1"/>
          </p:cNvSpPr>
          <p:nvPr>
            <p:ph idx="1"/>
          </p:nvPr>
        </p:nvSpPr>
        <p:spPr>
          <a:xfrm>
            <a:off x="838200" y="1520825"/>
            <a:ext cx="10515600" cy="4351338"/>
          </a:xfrm>
        </p:spPr>
        <p:txBody>
          <a:bodyPr>
            <a:normAutofit fontScale="92500" lnSpcReduction="10000"/>
          </a:bodyPr>
          <a:lstStyle/>
          <a:p>
            <a:r>
              <a:rPr lang="en-US" dirty="0">
                <a:latin typeface="Bodoni 72 Book" pitchFamily="2" charset="0"/>
              </a:rPr>
              <a:t>When recommending products, make sure you have options</a:t>
            </a:r>
          </a:p>
          <a:p>
            <a:pPr lvl="1"/>
            <a:r>
              <a:rPr lang="en-US" dirty="0">
                <a:latin typeface="Bodoni 72 Book" pitchFamily="2" charset="0"/>
              </a:rPr>
              <a:t>You must know what type of lotion they are interested in</a:t>
            </a:r>
          </a:p>
          <a:p>
            <a:pPr lvl="2"/>
            <a:r>
              <a:rPr lang="en-US" dirty="0">
                <a:latin typeface="Bodoni 72 Book" pitchFamily="2" charset="0"/>
              </a:rPr>
              <a:t>Have a default lotion type in case the customer doesn’t care what you recommend. DO NOT just go for the most expensive bottle because if they don’t know how to properly use a DHA product, the result they get may not be exactly what they're looking for.</a:t>
            </a:r>
          </a:p>
          <a:p>
            <a:pPr lvl="1"/>
            <a:r>
              <a:rPr lang="en-US" dirty="0">
                <a:latin typeface="Bodoni 72 Book" pitchFamily="2" charset="0"/>
              </a:rPr>
              <a:t>Ask more questions than you think you need to ask</a:t>
            </a:r>
          </a:p>
          <a:p>
            <a:pPr lvl="2"/>
            <a:r>
              <a:rPr lang="en-US" dirty="0">
                <a:latin typeface="Bodoni 72 Book" pitchFamily="2" charset="0"/>
              </a:rPr>
              <a:t>The more information you know, the better</a:t>
            </a:r>
          </a:p>
          <a:p>
            <a:pPr lvl="1"/>
            <a:r>
              <a:rPr lang="en-US" dirty="0">
                <a:latin typeface="Bodoni 72 Book" pitchFamily="2" charset="0"/>
              </a:rPr>
              <a:t>Grab 4-5 bottles off the shelf, but only put 2 bottles in front of your customer</a:t>
            </a:r>
          </a:p>
          <a:p>
            <a:pPr lvl="2"/>
            <a:r>
              <a:rPr lang="en-US" dirty="0">
                <a:latin typeface="Bodoni 72 Book" pitchFamily="2" charset="0"/>
              </a:rPr>
              <a:t>It should always be an A &amp; B conversation. If the customer says no to option A, then you have option C off to the side to quickly grab and continue the conversation</a:t>
            </a:r>
          </a:p>
          <a:p>
            <a:pPr lvl="1"/>
            <a:r>
              <a:rPr lang="en-US" dirty="0">
                <a:latin typeface="Bodoni 72 Book" pitchFamily="2" charset="0"/>
              </a:rPr>
              <a:t>You can also grab face and body care products to recommend pairing with the tanning lotion to maximize your results on a daily basis at home to help save them time and money.</a:t>
            </a:r>
          </a:p>
          <a:p>
            <a:pPr lvl="2"/>
            <a:r>
              <a:rPr lang="en-US" dirty="0">
                <a:latin typeface="Bodoni 72 Book" pitchFamily="2" charset="0"/>
              </a:rPr>
              <a:t>“This lotion pairs perfectly with this tan extender because they have the same ingredients in them, and you can use this extender 2x/day everyday and you will extend the color you get here in the bed today!”</a:t>
            </a:r>
          </a:p>
        </p:txBody>
      </p:sp>
    </p:spTree>
    <p:extLst>
      <p:ext uri="{BB962C8B-B14F-4D97-AF65-F5344CB8AC3E}">
        <p14:creationId xmlns:p14="http://schemas.microsoft.com/office/powerpoint/2010/main" val="657360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745</Words>
  <Application>Microsoft Macintosh PowerPoint</Application>
  <PresentationFormat>Widescreen</PresentationFormat>
  <Paragraphs>70</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Baskerville</vt:lpstr>
      <vt:lpstr>Bodoni 72 Book</vt:lpstr>
      <vt:lpstr>Bodoni 72 Book</vt:lpstr>
      <vt:lpstr>Calibri</vt:lpstr>
      <vt:lpstr>Calibri Light</vt:lpstr>
      <vt:lpstr>Rastanty Cortez</vt:lpstr>
      <vt:lpstr>Office Theme</vt:lpstr>
      <vt:lpstr>Asking for the Sale</vt:lpstr>
      <vt:lpstr>Recap</vt:lpstr>
      <vt:lpstr>Overview</vt:lpstr>
      <vt:lpstr>New Customers vs Existing Customers</vt:lpstr>
      <vt:lpstr>Understanding your customers</vt:lpstr>
      <vt:lpstr>Steps to remember…</vt:lpstr>
      <vt:lpstr>Your Sales Process</vt:lpstr>
      <vt:lpstr>The Sales Process</vt:lpstr>
      <vt:lpstr>Recommendation Tips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Megan Racine</dc:creator>
  <cp:lastModifiedBy>Megan Racine</cp:lastModifiedBy>
  <cp:revision>4</cp:revision>
  <dcterms:created xsi:type="dcterms:W3CDTF">2022-12-30T15:40:20Z</dcterms:created>
  <dcterms:modified xsi:type="dcterms:W3CDTF">2023-01-12T16:13:35Z</dcterms:modified>
</cp:coreProperties>
</file>